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sldIdLst>
    <p:sldId id="256" r:id="rId2"/>
    <p:sldId id="257" r:id="rId3"/>
    <p:sldId id="309" r:id="rId4"/>
    <p:sldId id="263" r:id="rId5"/>
    <p:sldId id="258" r:id="rId6"/>
    <p:sldId id="259" r:id="rId7"/>
    <p:sldId id="260" r:id="rId8"/>
    <p:sldId id="261" r:id="rId9"/>
    <p:sldId id="267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0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4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 varScale="1">
        <p:scale>
          <a:sx n="71" d="100"/>
          <a:sy n="71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4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67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1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41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2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5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35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131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36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5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75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798F9-667C-4CE1-BCBF-8E18D1201E71}" type="datetimeFigureOut">
              <a:rPr lang="en-PH" smtClean="0"/>
              <a:t>10/01/2023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201ED38-883E-4433-AA72-397874D5DFF3}" type="slidenum">
              <a:rPr lang="en-PH" smtClean="0"/>
              <a:t>‹#›</a:t>
            </a:fld>
            <a:endParaRPr lang="en-PH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8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log.trendmicro.com.tw/?p=6772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cessor_register" TargetMode="External"/><Relationship Id="rId13" Type="http://schemas.openxmlformats.org/officeDocument/2006/relationships/hyperlink" Target="https://en.wikipedia.org/wiki/Data_(computing)" TargetMode="External"/><Relationship Id="rId18" Type="http://schemas.openxmlformats.org/officeDocument/2006/relationships/image" Target="../media/image14.png"/><Relationship Id="rId3" Type="http://schemas.openxmlformats.org/officeDocument/2006/relationships/hyperlink" Target="https://en.wikipedia.org/wiki/John_von_Neumann" TargetMode="External"/><Relationship Id="rId7" Type="http://schemas.openxmlformats.org/officeDocument/2006/relationships/hyperlink" Target="https://en.wikipedia.org/wiki/Arithmetic_logic_unit" TargetMode="External"/><Relationship Id="rId12" Type="http://schemas.openxmlformats.org/officeDocument/2006/relationships/hyperlink" Target="https://en.wikipedia.org/wiki/Computer_memory" TargetMode="External"/><Relationship Id="rId17" Type="http://schemas.openxmlformats.org/officeDocument/2006/relationships/hyperlink" Target="https://en.wikipedia.org/wiki/Von_Neumann_architecture#cite_note-GanesanCh4-2" TargetMode="External"/><Relationship Id="rId2" Type="http://schemas.openxmlformats.org/officeDocument/2006/relationships/hyperlink" Target="https://en.wikipedia.org/wiki/Computer_architecture" TargetMode="External"/><Relationship Id="rId16" Type="http://schemas.openxmlformats.org/officeDocument/2006/relationships/hyperlink" Target="https://en.wikipedia.org/wiki/Input_and_outp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entral_processing_unit" TargetMode="External"/><Relationship Id="rId11" Type="http://schemas.openxmlformats.org/officeDocument/2006/relationships/hyperlink" Target="https://en.wikipedia.org/wiki/Program_counter" TargetMode="External"/><Relationship Id="rId5" Type="http://schemas.openxmlformats.org/officeDocument/2006/relationships/hyperlink" Target="https://en.wikipedia.org/wiki/Von_Neumann_architecture#cite_note-FirstDraftReport-1" TargetMode="External"/><Relationship Id="rId15" Type="http://schemas.openxmlformats.org/officeDocument/2006/relationships/hyperlink" Target="https://en.wikipedia.org/wiki/Mass_storage" TargetMode="External"/><Relationship Id="rId10" Type="http://schemas.openxmlformats.org/officeDocument/2006/relationships/hyperlink" Target="https://en.wikipedia.org/wiki/Instruction_register" TargetMode="External"/><Relationship Id="rId19" Type="http://schemas.openxmlformats.org/officeDocument/2006/relationships/image" Target="../media/image15.png"/><Relationship Id="rId4" Type="http://schemas.openxmlformats.org/officeDocument/2006/relationships/hyperlink" Target="https://en.wikipedia.org/wiki/First_Draft_of_a_Report_on_the_EDVAC" TargetMode="External"/><Relationship Id="rId9" Type="http://schemas.openxmlformats.org/officeDocument/2006/relationships/hyperlink" Target="https://en.wikipedia.org/wiki/Control_unit" TargetMode="External"/><Relationship Id="rId14" Type="http://schemas.openxmlformats.org/officeDocument/2006/relationships/hyperlink" Target="https://en.wikipedia.org/wiki/Instruction_se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n.wikipedia.org/wiki/Memory.hierarchy?fbclid=IwAR04rQj9CO9hMZcTYqgkjlW8aTLWghu0vZv-xHmhio5u2vwj8QB-Wwo8wy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47A565-DC5D-2F9A-53C7-7C2A743C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72354"/>
            <a:ext cx="9603275" cy="1129552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COMPUTER SYSTEM: A TOUR</a:t>
            </a:r>
            <a:br>
              <a:rPr lang="en-US" sz="4400" dirty="0">
                <a:latin typeface="Algerian" panose="04020705040A02060702" pitchFamily="82" charset="0"/>
              </a:rPr>
            </a:br>
            <a:endParaRPr lang="en-PH" sz="4400" dirty="0">
              <a:latin typeface="Algerian" panose="04020705040A02060702" pitchFamily="8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17EDE1-8029-D3CE-57BD-AB04F427A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447365"/>
            <a:ext cx="9603275" cy="322729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STUDENT:</a:t>
            </a:r>
            <a:r>
              <a:rPr lang="zh-TW" altLang="en-US" sz="2800" b="0" i="0" dirty="0">
                <a:effectLst/>
                <a:latin typeface="Segoe UI Historic" panose="020B0502040204020203" pitchFamily="34" charset="0"/>
              </a:rPr>
              <a:t>葉梅</a:t>
            </a:r>
            <a:br>
              <a:rPr lang="en-US" sz="2800" dirty="0">
                <a:latin typeface="Algerian" panose="04020705040A02060702" pitchFamily="82" charset="0"/>
              </a:rPr>
            </a:br>
            <a:r>
              <a:rPr lang="en-US" sz="2800" dirty="0">
                <a:latin typeface="Algerian" panose="04020705040A02060702" pitchFamily="82" charset="0"/>
              </a:rPr>
              <a:t>ID NUMBER:4110E241</a:t>
            </a:r>
            <a:br>
              <a:rPr lang="en-US" sz="2800" dirty="0">
                <a:latin typeface="Algerian" panose="04020705040A02060702" pitchFamily="82" charset="0"/>
              </a:rPr>
            </a:br>
            <a:r>
              <a:rPr lang="en-US" sz="2800" dirty="0">
                <a:latin typeface="Algerian" panose="04020705040A02060702" pitchFamily="82" charset="0"/>
              </a:rPr>
              <a:t>TEAHER:TO MY DEAR GREAT TEACHER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21400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493BD8-9FEB-3077-D735-B16A6D1278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4044" y="115794"/>
            <a:ext cx="5914840" cy="1336863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Computer system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sz="1200" b="0" i="0" dirty="0">
                <a:effectLst/>
                <a:latin typeface="Segoe UI Historic" panose="020B0502040204020203" pitchFamily="34" charset="0"/>
              </a:rPr>
              <a:t>I(Industrial Control </a:t>
            </a:r>
            <a:r>
              <a:rPr lang="en-US" sz="1200" b="0" i="0" dirty="0" err="1">
                <a:effectLst/>
                <a:latin typeface="Segoe UI Historic" panose="020B0502040204020203" pitchFamily="34" charset="0"/>
              </a:rPr>
              <a:t>System,ICS</a:t>
            </a:r>
            <a:r>
              <a:rPr lang="en-US" sz="1200" b="0" i="0" dirty="0">
                <a:effectLst/>
                <a:latin typeface="Segoe UI Historic" panose="020B0502040204020203" pitchFamily="34" charset="0"/>
              </a:rPr>
              <a:t>)</a:t>
            </a:r>
            <a:br>
              <a:rPr lang="en-US" sz="1200" b="0" i="0" dirty="0">
                <a:effectLst/>
                <a:latin typeface="Segoe UI Historic" panose="020B0502040204020203" pitchFamily="34" charset="0"/>
              </a:rPr>
            </a:br>
            <a:r>
              <a:rPr lang="en-US" sz="1200" b="0" i="0" dirty="0">
                <a:effectLst/>
                <a:latin typeface="Segoe UI Historic" panose="020B0502040204020203" pitchFamily="34" charset="0"/>
              </a:rPr>
              <a:t>                                           </a:t>
            </a:r>
            <a:br>
              <a:rPr lang="en-US" sz="1200" b="0" i="0" dirty="0">
                <a:effectLst/>
                <a:latin typeface="Segoe UI Historic" panose="020B0502040204020203" pitchFamily="34" charset="0"/>
              </a:rPr>
            </a:br>
            <a:r>
              <a:rPr lang="en-US" sz="1200" b="0" i="0" dirty="0">
                <a:effectLst/>
                <a:latin typeface="Segoe UI Historic" panose="020B0502040204020203" pitchFamily="34" charset="0"/>
              </a:rPr>
              <a:t>                                       </a:t>
            </a:r>
            <a:r>
              <a:rPr lang="en-PH" sz="1050" b="0" i="0" u="sng" dirty="0">
                <a:effectLst/>
                <a:latin typeface="Segoe UI Historic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https://blog.trendmicro.com.tw/?p=67721</a:t>
            </a:r>
            <a:endParaRPr lang="en-PH" dirty="0">
              <a:latin typeface="Algerian" panose="04020705040A02060702" pitchFamily="8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1C9900-5E66-6422-801D-8B238A137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222" y="3026629"/>
            <a:ext cx="4645555" cy="8047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456D4D-2F42-F3A3-0E27-D2C9A5827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5" y="1653987"/>
            <a:ext cx="3590365" cy="40705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9779F5-24D1-116E-521D-E40FC5755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738" y="1653987"/>
            <a:ext cx="2481263" cy="38609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3CAE30-B287-4824-E35B-6EED9CC6C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422" y="403412"/>
            <a:ext cx="5185163" cy="54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7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22F2F5-5EC5-903F-5852-CABB08EFD0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5153" y="2810809"/>
            <a:ext cx="11819965" cy="158591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Algerian" panose="04020705040A02060702" pitchFamily="82" charset="0"/>
              </a:rPr>
              <a:t>Computer network</a:t>
            </a:r>
            <a:endParaRPr lang="en-PH" sz="5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6EFB-E0FD-8B4A-8F2C-80AEBC30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computer hardware</a:t>
            </a:r>
            <a:br>
              <a:rPr lang="en-US" sz="2800" dirty="0">
                <a:latin typeface="Algerian" panose="04020705040A02060702" pitchFamily="82" charset="0"/>
              </a:rPr>
            </a:br>
            <a:r>
              <a:rPr lang="en-PH" sz="2700" b="1" i="0" dirty="0">
                <a:solidFill>
                  <a:srgbClr val="353535"/>
                </a:solidFill>
                <a:effectLst/>
                <a:latin typeface="Algerian" panose="04020705040A02060702" pitchFamily="82" charset="0"/>
              </a:rPr>
              <a:t>Raspberry Pi 4</a:t>
            </a:r>
            <a:br>
              <a:rPr lang="en-PH" sz="2700" b="1" i="0" dirty="0">
                <a:solidFill>
                  <a:srgbClr val="353535"/>
                </a:solidFill>
                <a:effectLst/>
                <a:latin typeface="Algerian" panose="04020705040A02060702" pitchFamily="82" charset="0"/>
              </a:rPr>
            </a:br>
            <a:endParaRPr lang="en-PH" sz="28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E68978-E595-E03C-7130-2759D30BD1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355344"/>
            <a:ext cx="5407025" cy="276008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0BF6E4-831C-4028-E99A-B3F0D16FE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0" y="1864193"/>
            <a:ext cx="5778229" cy="4644183"/>
          </a:xfrm>
        </p:spPr>
        <p:txBody>
          <a:bodyPr>
            <a:normAutofit fontScale="32500" lnSpcReduction="20000"/>
          </a:bodyPr>
          <a:lstStyle/>
          <a:p>
            <a:pPr algn="l" fontAlgn="base"/>
            <a:r>
              <a:rPr lang="en-US" sz="4000" b="0" i="0" dirty="0">
                <a:solidFill>
                  <a:srgbClr val="3D3D3D"/>
                </a:solidFill>
                <a:effectLst/>
                <a:latin typeface="Arial Narrow" panose="020B0606020202030204" pitchFamily="34" charset="0"/>
              </a:rPr>
              <a:t>Raspberry pi runs a Debian-based operating system known as Raspbian (Raspberry Pi OS). It is officially provided by the Raspberry Pi foundation.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PH" sz="4000" b="0" i="0" dirty="0">
                <a:solidFill>
                  <a:srgbClr val="3D3D3D"/>
                </a:solidFill>
                <a:effectLst/>
                <a:latin typeface="Arial Narrow" panose="020B0606020202030204" pitchFamily="34" charset="0"/>
              </a:rPr>
              <a:t>It has a 64bit quad-core processor having cortex-A72 (ARM v8) clocked @1.5GHz.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PH" sz="4000" b="0" i="0" dirty="0">
                <a:solidFill>
                  <a:srgbClr val="3D3D3D"/>
                </a:solidFill>
                <a:effectLst/>
                <a:latin typeface="Arial Narrow" panose="020B0606020202030204" pitchFamily="34" charset="0"/>
              </a:rPr>
              <a:t>The new Pi board includes Broadcom BCM2711 VC6 GPU able to handle two 4kp30 displays also it can handle H.265 decoding at 4kp60. It has two micro HDMI ports.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PH" sz="4000" b="0" i="0" dirty="0">
                <a:solidFill>
                  <a:srgbClr val="3D3D3D"/>
                </a:solidFill>
                <a:effectLst/>
                <a:latin typeface="Arial Narrow" panose="020B0606020202030204" pitchFamily="34" charset="0"/>
              </a:rPr>
              <a:t>Now the new Pi board comes in 2GB, 4GB, and 8GB LPDDR-4 RAM options.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PH" sz="4000" b="0" i="0" dirty="0">
                <a:solidFill>
                  <a:srgbClr val="3D3D3D"/>
                </a:solidFill>
                <a:effectLst/>
                <a:latin typeface="Arial Narrow" panose="020B0606020202030204" pitchFamily="34" charset="0"/>
              </a:rPr>
              <a:t>It has a dual-band 2.4/5.0 GHz Wi-Fi, Bluetooth 5.0, Gigabit Ethernet Port, 2 USB 3.0, and 2 USB 2.0 ports.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PH" sz="4000" b="0" i="0" dirty="0">
                <a:solidFill>
                  <a:srgbClr val="3D3D3D"/>
                </a:solidFill>
                <a:effectLst/>
                <a:latin typeface="Arial Narrow" panose="020B0606020202030204" pitchFamily="34" charset="0"/>
              </a:rPr>
              <a:t>USB type C power input port. Also, it has POE capability via separate POE HAT (add-on).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PH" sz="4000" b="0" i="0" dirty="0">
                <a:solidFill>
                  <a:srgbClr val="3D3D3D"/>
                </a:solidFill>
                <a:effectLst/>
                <a:latin typeface="Arial Narrow" panose="020B0606020202030204" pitchFamily="34" charset="0"/>
              </a:rPr>
              <a:t>It has a standard 40 pin GPIO header (having backward compatibility)</a:t>
            </a:r>
          </a:p>
          <a:p>
            <a:pPr marL="0" indent="0">
              <a:buNone/>
            </a:pPr>
            <a:br>
              <a:rPr lang="en-US" dirty="0"/>
            </a:b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2075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C805F-29A5-ECE4-CB09-B17940AB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Computer hardware 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dirty="0" err="1">
                <a:latin typeface="Algerian" panose="04020705040A02060702" pitchFamily="82" charset="0"/>
              </a:rPr>
              <a:t>iphone</a:t>
            </a:r>
            <a:endParaRPr lang="en-PH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39D612-0429-B201-37C7-DAE0E039D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438" y="2057400"/>
            <a:ext cx="8951123" cy="39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7A98A8-E0BC-0F97-5DCD-70C49A2B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Computer hardware</a:t>
            </a:r>
            <a:br>
              <a:rPr lang="en-US" sz="2800" dirty="0">
                <a:latin typeface="Algerian" panose="04020705040A02060702" pitchFamily="82" charset="0"/>
              </a:rPr>
            </a:br>
            <a:r>
              <a:rPr lang="en-US" sz="2800" dirty="0">
                <a:latin typeface="Algerian" panose="04020705040A02060702" pitchFamily="82" charset="0"/>
              </a:rPr>
              <a:t>von </a:t>
            </a:r>
            <a:r>
              <a:rPr lang="en-US" sz="2800" dirty="0" err="1">
                <a:latin typeface="Algerian" panose="04020705040A02060702" pitchFamily="82" charset="0"/>
              </a:rPr>
              <a:t>neuman</a:t>
            </a:r>
            <a:r>
              <a:rPr lang="en-US" sz="2800" dirty="0">
                <a:latin typeface="Algerian" panose="04020705040A02060702" pitchFamily="82" charset="0"/>
              </a:rPr>
              <a:t> architecture</a:t>
            </a:r>
            <a:endParaRPr lang="en-PH" sz="2800" dirty="0">
              <a:latin typeface="Algerian" panose="04020705040A02060702" pitchFamily="82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997D4BB-2B06-3645-706E-B04A52E94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177821" cy="4196809"/>
          </a:xfrm>
        </p:spPr>
        <p:txBody>
          <a:bodyPr>
            <a:normAutofit/>
          </a:bodyPr>
          <a:lstStyle/>
          <a:p>
            <a:r>
              <a:rPr lang="en-US" sz="1400" b="0" i="0" dirty="0">
                <a:solidFill>
                  <a:srgbClr val="202122"/>
                </a:solidFill>
                <a:effectLst/>
                <a:latin typeface="Algerian" panose="04020705040A02060702" pitchFamily="82" charset="0"/>
              </a:rPr>
              <a:t>also known as the </a:t>
            </a:r>
            <a:r>
              <a:rPr lang="en-US" sz="1400" b="1" i="0" dirty="0">
                <a:solidFill>
                  <a:srgbClr val="202122"/>
                </a:solidFill>
                <a:effectLst/>
                <a:latin typeface="Algerian" panose="04020705040A02060702" pitchFamily="82" charset="0"/>
              </a:rPr>
              <a:t>von Neumann model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lgerian" panose="04020705040A02060702" pitchFamily="82" charset="0"/>
              </a:rPr>
              <a:t> or </a:t>
            </a:r>
            <a:r>
              <a:rPr lang="en-US" sz="1400" b="1" i="0" dirty="0">
                <a:solidFill>
                  <a:srgbClr val="202122"/>
                </a:solidFill>
                <a:effectLst/>
                <a:latin typeface="Algerian" panose="04020705040A02060702" pitchFamily="82" charset="0"/>
              </a:rPr>
              <a:t>Princeton architecture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lgerian" panose="04020705040A02060702" pitchFamily="82" charset="0"/>
              </a:rPr>
              <a:t> — is a </a:t>
            </a:r>
            <a:r>
              <a:rPr lang="en-US" sz="1400" b="0" i="0" u="none" strike="noStrike" dirty="0">
                <a:solidFill>
                  <a:srgbClr val="0645AD"/>
                </a:solidFill>
                <a:effectLst/>
                <a:latin typeface="Algerian" panose="04020705040A02060702" pitchFamily="82" charset="0"/>
                <a:hlinkClick r:id="rId2" tooltip="Computer architecture"/>
              </a:rPr>
              <a:t>computer architecture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lgerian" panose="04020705040A02060702" pitchFamily="82" charset="0"/>
              </a:rPr>
              <a:t> based on a 1945 description by </a:t>
            </a:r>
            <a:r>
              <a:rPr lang="en-US" sz="1400" b="0" i="0" u="none" strike="noStrike" dirty="0">
                <a:solidFill>
                  <a:srgbClr val="0645AD"/>
                </a:solidFill>
                <a:effectLst/>
                <a:latin typeface="Algerian" panose="04020705040A02060702" pitchFamily="82" charset="0"/>
                <a:hlinkClick r:id="rId3" tooltip="John von Neumann"/>
              </a:rPr>
              <a:t>John von Neumann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lgerian" panose="04020705040A02060702" pitchFamily="82" charset="0"/>
              </a:rPr>
              <a:t>, and by others, in the </a:t>
            </a:r>
            <a:r>
              <a:rPr lang="en-US" sz="1400" b="0" i="1" u="none" strike="noStrike" dirty="0">
                <a:solidFill>
                  <a:srgbClr val="0645AD"/>
                </a:solidFill>
                <a:effectLst/>
                <a:latin typeface="Algerian" panose="04020705040A02060702" pitchFamily="82" charset="0"/>
                <a:hlinkClick r:id="rId4" tooltip="First Draft of a Report on the EDVAC"/>
              </a:rPr>
              <a:t>First Draft of a Report on the EDVAC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lgerian" panose="04020705040A02060702" pitchFamily="82" charset="0"/>
              </a:rPr>
              <a:t>.</a:t>
            </a:r>
            <a:r>
              <a:rPr lang="en-US" sz="1400" b="0" i="0" u="none" strike="noStrike" baseline="30000" dirty="0">
                <a:solidFill>
                  <a:srgbClr val="0645AD"/>
                </a:solidFill>
                <a:effectLst/>
                <a:latin typeface="Algerian" panose="04020705040A02060702" pitchFamily="82" charset="0"/>
                <a:hlinkClick r:id="rId5"/>
              </a:rPr>
              <a:t>[1</a:t>
            </a:r>
            <a:endParaRPr lang="en-US" sz="1400" b="0" i="0" u="none" strike="noStrike" baseline="30000" dirty="0">
              <a:solidFill>
                <a:srgbClr val="0645AD"/>
              </a:solidFill>
              <a:effectLst/>
              <a:latin typeface="Algerian" panose="04020705040A02060702" pitchFamily="8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entral processing unit"/>
              </a:rPr>
              <a:t>processing unit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with both an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Arithmetic logic unit"/>
              </a:rPr>
              <a:t>arithmetic logic unit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Processor register"/>
              </a:rPr>
              <a:t>processor registers</a:t>
            </a: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Control unit"/>
              </a:rPr>
              <a:t>control unit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includes an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Instruction register"/>
              </a:rPr>
              <a:t>instruction register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Program counter"/>
              </a:rPr>
              <a:t>program counter</a:t>
            </a: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Computer memory"/>
              </a:rPr>
              <a:t>Memory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stores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Data (computing)"/>
              </a:rPr>
              <a:t>data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 tooltip="Instruction set"/>
              </a:rPr>
              <a:t>instructions</a:t>
            </a: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External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Mass storage"/>
              </a:rPr>
              <a:t>mass storage</a:t>
            </a: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 tooltip="Input and output"/>
              </a:rPr>
              <a:t>Input and output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mechanisms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[1]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/>
              </a:rPr>
              <a:t>[</a:t>
            </a: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PH" sz="1400" dirty="0"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BED97E-765F-E8B3-C22B-8BF7204AF1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8717" y="3563114"/>
            <a:ext cx="5474682" cy="2499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93C0B-BE9E-DD81-2300-2F5AE49142D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66648" y="2000336"/>
            <a:ext cx="1978821" cy="1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2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8E71-7112-D5EF-7587-8C66275C22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0379" y="247864"/>
            <a:ext cx="9605962" cy="1058862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Memory hierarchy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PH" sz="1200" b="0" i="0" u="sng" dirty="0">
                <a:effectLst/>
                <a:latin typeface="Algerian" panose="04020705040A02060702" pitchFamily="82" charset="0"/>
                <a:hlinkClick r:id="rId2"/>
              </a:rPr>
              <a:t>https://en.wikipedia.org/wiki/Memory.hierarchy</a:t>
            </a:r>
            <a:endParaRPr lang="en-PH" dirty="0">
              <a:latin typeface="Algerian" panose="04020705040A02060702" pitchFamily="8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CDEF69-312E-9E84-15A9-53099F86D4B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804212" y="2017713"/>
            <a:ext cx="5082988" cy="3441700"/>
          </a:xfrm>
          <a:prstGeom prst="rect">
            <a:avLst/>
          </a:prstGeom>
        </p:spPr>
      </p:pic>
      <p:pic>
        <p:nvPicPr>
          <p:cNvPr id="2050" name="Picture 2" descr="⚫">
            <a:extLst>
              <a:ext uri="{FF2B5EF4-FFF2-40B4-BE49-F238E27FC236}">
                <a16:creationId xmlns:a16="http://schemas.microsoft.com/office/drawing/2014/main" id="{ADDDC9A5-E2B4-ECC7-7E14-8C681D7B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088" y="-84138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856FD0-49C5-483C-C571-6EEDE87F14FD}"/>
              </a:ext>
            </a:extLst>
          </p:cNvPr>
          <p:cNvSpPr txBox="1"/>
          <p:nvPr/>
        </p:nvSpPr>
        <p:spPr>
          <a:xfrm>
            <a:off x="1196788" y="1707776"/>
            <a:ext cx="52443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Algerian" panose="04020705040A02060702" pitchFamily="82" charset="0"/>
              </a:rPr>
              <a:t>he memory hierarchy separates computer storage into a hierarchy based on response 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Algerian" panose="04020705040A02060702" pitchFamily="82" charset="0"/>
              </a:rPr>
              <a:t> Since response time, complexity, and capacity are related, the levels may also be distinguished by their performance and controlling technologies.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Algerian" panose="04020705040A02060702" pitchFamily="82" charset="0"/>
              </a:rPr>
              <a:t> Memory hierarchy affects performance in computer architectural design, algorithm predictions, and lower level programming constructs involving locality of reference.</a:t>
            </a:r>
            <a:endParaRPr lang="en-PH" dirty="0">
              <a:latin typeface="Algerian" panose="04020705040A02060702" pitchFamily="82" charset="0"/>
            </a:endParaRP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0468591C-77A4-E446-0BFE-60675E315980}"/>
              </a:ext>
            </a:extLst>
          </p:cNvPr>
          <p:cNvSpPr/>
          <p:nvPr/>
        </p:nvSpPr>
        <p:spPr>
          <a:xfrm>
            <a:off x="121024" y="1169894"/>
            <a:ext cx="11967882" cy="45719"/>
          </a:xfrm>
          <a:prstGeom prst="left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7570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512A-AB21-3AE9-E9F5-9B01B8F5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36278"/>
            <a:ext cx="9603275" cy="710754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PRINCIPLE OF LOCALITY</a:t>
            </a:r>
            <a:endParaRPr lang="en-PH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AB24D-06CC-9182-1CAB-F801747C0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91871"/>
            <a:ext cx="9603275" cy="3274474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202124"/>
                </a:solidFill>
                <a:effectLst/>
                <a:latin typeface="Algerian" panose="04020705040A02060702" pitchFamily="82" charset="0"/>
              </a:rPr>
              <a:t>In computer science, locality of reference, also known as the principle of locality, is 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lgerian" panose="04020705040A02060702" pitchFamily="82" charset="0"/>
              </a:rPr>
              <a:t>the tendency of a processor to access the same set of memory locations repetitively over a short period of time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lgerian" panose="04020705040A02060702" pitchFamily="82" charset="0"/>
              </a:rPr>
              <a:t>. There are two basic types of reference locality – temporal and spatial locality.</a:t>
            </a:r>
            <a:endParaRPr lang="en-PH" sz="1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0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529-45FB-96C2-4FA6-47FC9FE3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RAM VS ROM</a:t>
            </a:r>
            <a:endParaRPr lang="en-PH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0F803-A4FD-5288-F0C8-3A8B72DB6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202124"/>
                </a:solidFill>
                <a:effectLst/>
                <a:latin typeface="Algerian" panose="04020705040A02060702" pitchFamily="82" charset="0"/>
              </a:rPr>
              <a:t>RAM, which stands for random access memory, and ROM, which stands for read-only memory, are both present in your computer. 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lgerian" panose="04020705040A02060702" pitchFamily="82" charset="0"/>
              </a:rPr>
              <a:t>RAM is volatile memory that temporarily stores the files you are working on.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lgerian" panose="04020705040A02060702" pitchFamily="82" charset="0"/>
              </a:rPr>
              <a:t> 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lgerian" panose="04020705040A02060702" pitchFamily="82" charset="0"/>
              </a:rPr>
              <a:t>ROM is non-volatile memory that permanently stores instructions for your computer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947363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038-C5FA-9BA2-C138-61B0C1D5E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47" y="616261"/>
            <a:ext cx="9603275" cy="1049235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Dram vs </a:t>
            </a:r>
            <a:r>
              <a:rPr lang="en-US" dirty="0" err="1">
                <a:latin typeface="Algerian" panose="04020705040A02060702" pitchFamily="82" charset="0"/>
              </a:rPr>
              <a:t>sram</a:t>
            </a:r>
            <a:endParaRPr lang="en-PH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E40127-668D-2901-8135-8D2017B20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647" y="2016125"/>
            <a:ext cx="8915400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D2ECE1-550F-6233-A9CD-3CE53E6F8EE6}"/>
              </a:ext>
            </a:extLst>
          </p:cNvPr>
          <p:cNvSpPr txBox="1"/>
          <p:nvPr/>
        </p:nvSpPr>
        <p:spPr>
          <a:xfrm>
            <a:off x="2218765" y="2635624"/>
            <a:ext cx="7463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lgerian" panose="04020705040A02060702" pitchFamily="82" charset="0"/>
              </a:rPr>
              <a:t>COMPUTER SOFTWARE:</a:t>
            </a:r>
          </a:p>
          <a:p>
            <a:pPr algn="ctr"/>
            <a:r>
              <a:rPr lang="en-US" sz="4800" dirty="0">
                <a:latin typeface="Algerian" panose="04020705040A02060702" pitchFamily="82" charset="0"/>
              </a:rPr>
              <a:t>OPERATING SYSTEM</a:t>
            </a:r>
            <a:endParaRPr lang="en-PH" sz="4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1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8EDD7A-774F-FA3E-E30E-A54308F7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AGENDA</a:t>
            </a:r>
            <a:endParaRPr lang="en-PH" sz="3600" dirty="0">
              <a:latin typeface="Algerian" panose="04020705040A02060702" pitchFamily="8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97C2D-AF85-B2CF-BA58-C289C585A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6" y="2151529"/>
            <a:ext cx="10342160" cy="3160059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8000" dirty="0">
                <a:latin typeface="Algerian" panose="04020705040A02060702" pitchFamily="82" charset="0"/>
              </a:rPr>
              <a:t>COMPUTER SOFTWARE: OPERATING SYSTEMCOMPUTER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0" dirty="0">
                <a:latin typeface="Algerian" panose="04020705040A02060702" pitchFamily="82" charset="0"/>
              </a:rPr>
              <a:t>COMPUTER HARDWARE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0" dirty="0">
                <a:latin typeface="Algerian" panose="04020705040A02060702" pitchFamily="82" charset="0"/>
              </a:rPr>
              <a:t>COMPUTER SOFTWARE:OPERATING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8000" dirty="0">
                <a:latin typeface="Algerian" panose="04020705040A02060702" pitchFamily="82" charset="0"/>
              </a:rPr>
              <a:t>Computer System</a:t>
            </a:r>
            <a:br>
              <a:rPr lang="en-US" altLang="zh-TW" sz="8000" dirty="0">
                <a:latin typeface="Algerian" panose="04020705040A02060702" pitchFamily="82" charset="0"/>
              </a:rPr>
            </a:br>
            <a:r>
              <a:rPr lang="en-US" altLang="zh-TW" sz="8000" dirty="0">
                <a:latin typeface="Algerian" panose="04020705040A02060702" pitchFamily="82" charset="0"/>
              </a:rPr>
              <a:t>UAV ==</a:t>
            </a:r>
            <a:r>
              <a:rPr lang="zh-TW" altLang="en-US" sz="8000" dirty="0">
                <a:latin typeface="Algerian" panose="04020705040A02060702" pitchFamily="82" charset="0"/>
              </a:rPr>
              <a:t> </a:t>
            </a:r>
            <a:r>
              <a:rPr lang="en-US" altLang="zh-TW" sz="8000" dirty="0">
                <a:latin typeface="Algerian" panose="04020705040A02060702" pitchFamily="82" charset="0"/>
              </a:rPr>
              <a:t>unmanned aerial vehicle == </a:t>
            </a:r>
            <a:r>
              <a:rPr lang="zh-TW" altLang="en-US" sz="8000" dirty="0">
                <a:latin typeface="Algerian" panose="04020705040A02060702" pitchFamily="82" charset="0"/>
              </a:rPr>
              <a:t>無人機</a:t>
            </a:r>
            <a:endParaRPr lang="en-US" altLang="zh-TW" sz="8000" dirty="0">
              <a:latin typeface="Algerian" panose="04020705040A02060702" pitchFamily="8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8000" dirty="0">
                <a:latin typeface="Algerian" panose="04020705040A02060702" pitchFamily="82" charset="0"/>
              </a:rPr>
              <a:t>Computer System</a:t>
            </a:r>
            <a:br>
              <a:rPr lang="en-US" altLang="zh-TW" sz="8000" dirty="0">
                <a:latin typeface="Algerian" panose="04020705040A02060702" pitchFamily="82" charset="0"/>
              </a:rPr>
            </a:br>
            <a:r>
              <a:rPr lang="en-US" altLang="zh-TW" sz="8000" dirty="0">
                <a:latin typeface="Algerian" panose="04020705040A02060702" pitchFamily="82" charset="0"/>
              </a:rPr>
              <a:t>GOOGLE CLOUD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0" dirty="0">
                <a:latin typeface="Algerian" panose="04020705040A02060702" pitchFamily="82" charset="0"/>
              </a:rPr>
              <a:t>Computer hardware </a:t>
            </a:r>
            <a:br>
              <a:rPr lang="en-US" sz="8000" dirty="0">
                <a:latin typeface="Algerian" panose="04020705040A02060702" pitchFamily="82" charset="0"/>
              </a:rPr>
            </a:br>
            <a:r>
              <a:rPr lang="en-US" sz="8000" dirty="0" err="1">
                <a:latin typeface="Algerian" panose="04020705040A02060702" pitchFamily="82" charset="0"/>
              </a:rPr>
              <a:t>iphone</a:t>
            </a:r>
            <a:endParaRPr lang="en-US" sz="8000" dirty="0"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endParaRPr lang="en-PH" sz="2000" dirty="0">
              <a:latin typeface="Algerian" panose="04020705040A02060702" pitchFamily="82" charset="0"/>
            </a:endParaRPr>
          </a:p>
          <a:p>
            <a:endParaRPr lang="en-PH" sz="2000" dirty="0">
              <a:latin typeface="Algerian" panose="04020705040A02060702" pitchFamily="82" charset="0"/>
            </a:endParaRPr>
          </a:p>
          <a:p>
            <a:endParaRPr lang="en-US" dirty="0">
              <a:latin typeface="Algerian" panose="04020705040A02060702" pitchFamily="82" charset="0"/>
            </a:endParaRPr>
          </a:p>
          <a:p>
            <a:endParaRPr lang="en-US" dirty="0">
              <a:latin typeface="Algerian" panose="04020705040A02060702" pitchFamily="82" charset="0"/>
            </a:endParaRPr>
          </a:p>
          <a:p>
            <a:pPr algn="r"/>
            <a:r>
              <a:rPr lang="en-US" sz="2000" dirty="0">
                <a:latin typeface="Algerian" panose="04020705040A02060702" pitchFamily="82" charset="0"/>
              </a:rPr>
              <a:t>C</a:t>
            </a:r>
            <a:endParaRPr lang="en-PH" sz="2000" dirty="0">
              <a:latin typeface="Algerian" panose="04020705040A02060702" pitchFamily="82" charset="0"/>
            </a:endParaRPr>
          </a:p>
          <a:p>
            <a:endParaRPr lang="en-PH" dirty="0">
              <a:latin typeface="Algerian" panose="04020705040A02060702" pitchFamily="82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69080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344F-5D78-FF80-047E-6AD507AB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COMPUTER SOFTWARE: OPERATING SYSTEM</a:t>
            </a:r>
            <a:endParaRPr lang="en-PH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5618F-81F5-CDC8-25D9-EBC45604E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UI Historic" panose="020B0502040204020203" pitchFamily="34" charset="0"/>
              </a:rPr>
              <a:t>What is operation system(OS) </a:t>
            </a:r>
          </a:p>
          <a:p>
            <a:r>
              <a:rPr lang="en-US" b="0" i="0" dirty="0">
                <a:effectLst/>
                <a:latin typeface="Segoe UI Historic" panose="020B0502040204020203" pitchFamily="34" charset="0"/>
              </a:rPr>
              <a:t> kind of OS: </a:t>
            </a:r>
          </a:p>
          <a:p>
            <a:r>
              <a:rPr lang="en-US" b="0" i="0" dirty="0">
                <a:effectLst/>
                <a:latin typeface="Segoe UI Historic" panose="020B0502040204020203" pitchFamily="34" charset="0"/>
              </a:rPr>
              <a:t>Service/Function provided by OS</a:t>
            </a:r>
          </a:p>
          <a:p>
            <a:r>
              <a:rPr lang="en-US" b="0" i="0" dirty="0">
                <a:effectLst/>
                <a:latin typeface="Segoe UI Historic" panose="020B0502040204020203" pitchFamily="34" charset="0"/>
              </a:rPr>
              <a:t> Windows operating system</a:t>
            </a:r>
          </a:p>
          <a:p>
            <a:r>
              <a:rPr lang="en-US" b="0" i="0" dirty="0"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 Historic" panose="020B0502040204020203" pitchFamily="34" charset="0"/>
              </a:rPr>
              <a:t>linux</a:t>
            </a:r>
            <a:r>
              <a:rPr lang="en-US" b="0" i="0" dirty="0">
                <a:effectLst/>
                <a:latin typeface="Segoe UI Historic" panose="020B0502040204020203" pitchFamily="34" charset="0"/>
              </a:rPr>
              <a:t> operating system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3610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99C4-CA51-EC82-E5A4-CA6941FD69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1825" y="2756181"/>
            <a:ext cx="9604375" cy="104933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WHAT IS OPERATION SYSTEM(OS)</a:t>
            </a:r>
            <a:endParaRPr lang="en-PH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21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B2FA-CC63-195C-9238-48355E3D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KIND OF OS</a:t>
            </a:r>
            <a:endParaRPr lang="en-PH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EFE95-6745-A9AD-C28E-A9460C715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PH" dirty="0" err="1">
                <a:effectLst/>
                <a:latin typeface="Algerian" panose="04020705040A02060702" pitchFamily="82" charset="0"/>
              </a:rPr>
              <a:t>Server:Linux</a:t>
            </a:r>
            <a:r>
              <a:rPr lang="en-PH" dirty="0">
                <a:effectLst/>
                <a:latin typeface="Algerian" panose="04020705040A02060702" pitchFamily="82" charset="0"/>
              </a:rPr>
              <a:t>, windows server 2022 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PH" dirty="0">
                <a:effectLst/>
                <a:latin typeface="Algerian" panose="04020705040A02060702" pitchFamily="82" charset="0"/>
              </a:rPr>
              <a:t> Desktop OS: Windows 10/11 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PH" dirty="0">
                <a:effectLst/>
                <a:latin typeface="Algerian" panose="04020705040A02060702" pitchFamily="82" charset="0"/>
              </a:rPr>
              <a:t>Mobile OS: android, </a:t>
            </a:r>
            <a:r>
              <a:rPr lang="en-PH" dirty="0" err="1">
                <a:effectLst/>
                <a:latin typeface="Algerian" panose="04020705040A02060702" pitchFamily="82" charset="0"/>
              </a:rPr>
              <a:t>ios</a:t>
            </a:r>
            <a:r>
              <a:rPr lang="en-PH" dirty="0">
                <a:effectLst/>
                <a:latin typeface="Algerian" panose="04020705040A02060702" pitchFamily="82" charset="0"/>
              </a:rPr>
              <a:t> 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PH" dirty="0">
                <a:effectLst/>
                <a:latin typeface="Algerian" panose="04020705040A02060702" pitchFamily="82" charset="0"/>
              </a:rPr>
              <a:t> Real-time OS: RTOS Real-Time Operating System (RTOS)</a:t>
            </a:r>
          </a:p>
          <a:p>
            <a:pPr marL="0" indent="0" algn="l">
              <a:buNone/>
            </a:pPr>
            <a:endParaRPr lang="en-PH" u="none" strike="noStrike" dirty="0">
              <a:effectLst/>
              <a:latin typeface="inherit"/>
            </a:endParaRPr>
          </a:p>
          <a:p>
            <a:pPr marL="0" indent="0">
              <a:buNone/>
            </a:pPr>
            <a:endParaRPr lang="en-PH" dirty="0">
              <a:effectLst/>
              <a:latin typeface="inherit"/>
            </a:endParaRPr>
          </a:p>
          <a:p>
            <a:pPr marL="0" indent="0">
              <a:buNone/>
            </a:pPr>
            <a:br>
              <a:rPr lang="en-PH" dirty="0">
                <a:effectLst/>
                <a:latin typeface="inherit"/>
              </a:rPr>
            </a:b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82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8227-42EC-219A-8D58-7E6A177DDE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00119" y="2904331"/>
            <a:ext cx="9604375" cy="104933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SERVICE/FUNCTION PROVIDED BY OS</a:t>
            </a:r>
            <a:endParaRPr lang="en-PH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78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6F4B1-18BC-99B2-08D2-E3D2F7673608}"/>
              </a:ext>
            </a:extLst>
          </p:cNvPr>
          <p:cNvSpPr txBox="1"/>
          <p:nvPr/>
        </p:nvSpPr>
        <p:spPr>
          <a:xfrm>
            <a:off x="2178424" y="2823882"/>
            <a:ext cx="8485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WINDOWS OPERATING SYSTEM</a:t>
            </a:r>
            <a:endParaRPr lang="en-PH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379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B83F1-8B47-75CE-7456-6A099A21D6B2}"/>
              </a:ext>
            </a:extLst>
          </p:cNvPr>
          <p:cNvSpPr txBox="1"/>
          <p:nvPr/>
        </p:nvSpPr>
        <p:spPr>
          <a:xfrm>
            <a:off x="1882589" y="2487706"/>
            <a:ext cx="7705164" cy="14465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TCP IP </a:t>
            </a:r>
          </a:p>
          <a:p>
            <a:pPr algn="ctr"/>
            <a:r>
              <a:rPr lang="en-US" sz="4400" dirty="0">
                <a:latin typeface="Algerian" panose="04020705040A02060702" pitchFamily="82" charset="0"/>
              </a:rPr>
              <a:t>PROTOCOL</a:t>
            </a:r>
            <a:endParaRPr lang="en-PH" sz="4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144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A45A-AF17-E4A1-3418-6C07D2C5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  <a:endParaRPr lang="en-P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B40181-B85D-3283-3F0A-2BE89A82F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2016124"/>
            <a:ext cx="9722926" cy="418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2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0AAA4-F2F9-B015-F4B4-ADD8B591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0" y="1816614"/>
            <a:ext cx="3863506" cy="322477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3BBE704-FD0E-F32C-993F-4CC890220B0C}"/>
              </a:ext>
            </a:extLst>
          </p:cNvPr>
          <p:cNvSpPr/>
          <p:nvPr/>
        </p:nvSpPr>
        <p:spPr>
          <a:xfrm>
            <a:off x="4518213" y="2931459"/>
            <a:ext cx="1438835" cy="497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F76FF-8964-0054-63CF-056930B2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953" y="1344705"/>
            <a:ext cx="5463987" cy="34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81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03806A-933D-119C-816F-62DA15E6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800687"/>
            <a:ext cx="10784541" cy="47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40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CED8B-3BB4-7B28-003B-8AB2C3E4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8" y="578222"/>
            <a:ext cx="11210364" cy="509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7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0820-1FFF-2DAB-0909-BAE30AEF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AGENDA</a:t>
            </a:r>
            <a:endParaRPr lang="en-PH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E6A6-5E32-B318-7930-24568838B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1442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Algerian" panose="04020705040A02060702" pitchFamily="82" charset="0"/>
              </a:rPr>
              <a:t>Computer hardware</a:t>
            </a:r>
            <a:br>
              <a:rPr lang="en-US" sz="2000" dirty="0">
                <a:latin typeface="Algerian" panose="04020705040A02060702" pitchFamily="82" charset="0"/>
              </a:rPr>
            </a:br>
            <a:r>
              <a:rPr lang="en-US" sz="2000" dirty="0">
                <a:latin typeface="Algerian" panose="04020705040A02060702" pitchFamily="82" charset="0"/>
              </a:rPr>
              <a:t>von </a:t>
            </a:r>
            <a:r>
              <a:rPr lang="en-US" sz="2000" dirty="0" err="1">
                <a:latin typeface="Algerian" panose="04020705040A02060702" pitchFamily="82" charset="0"/>
              </a:rPr>
              <a:t>neuman</a:t>
            </a:r>
            <a:r>
              <a:rPr lang="en-US" sz="2000" dirty="0">
                <a:latin typeface="Algerian" panose="04020705040A02060702" pitchFamily="82" charset="0"/>
              </a:rPr>
              <a:t> architecture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lgerian" panose="04020705040A02060702" pitchFamily="82" charset="0"/>
              </a:rPr>
              <a:t>Memory hierarchy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lgerian" panose="04020705040A02060702" pitchFamily="82" charset="0"/>
              </a:rPr>
              <a:t>PRINCIPLE OF LOCALITY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lgerian" panose="04020705040A02060702" pitchFamily="82" charset="0"/>
              </a:rPr>
              <a:t>RAM VS ROM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lgerian" panose="04020705040A02060702" pitchFamily="82" charset="0"/>
              </a:rPr>
              <a:t>Dram vs </a:t>
            </a:r>
            <a:r>
              <a:rPr lang="en-US" dirty="0" err="1">
                <a:latin typeface="Algerian" panose="04020705040A02060702" pitchFamily="82" charset="0"/>
              </a:rPr>
              <a:t>sram</a:t>
            </a:r>
            <a:endParaRPr lang="en-US" dirty="0">
              <a:latin typeface="Algerian" panose="04020705040A02060702" pitchFamily="8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lgerian" panose="04020705040A02060702" pitchFamily="82" charset="0"/>
              </a:rPr>
              <a:t>COMPUTER SOFTWARE: OPERATING SYSTEMCOMPUTER SYSTEM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lgerian" panose="04020705040A02060702" pitchFamily="82" charset="0"/>
              </a:rPr>
              <a:t>KINDS OF 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PH" sz="2000" dirty="0">
                <a:latin typeface="Algerian" panose="04020705040A02060702" pitchFamily="82" charset="0"/>
              </a:rPr>
              <a:t>TCP IP PROTOCOL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Algerian" panose="04020705040A02060702" pitchFamily="8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endParaRPr lang="en-PH" sz="2000" dirty="0">
              <a:latin typeface="Algerian" panose="04020705040A02060702" pitchFamily="82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94572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7CE95-29B7-15E1-FE69-6664CA64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301573"/>
            <a:ext cx="10421470" cy="53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93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30024B-B44D-5E84-00AC-17CA46C2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349623"/>
            <a:ext cx="11326906" cy="55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9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87BA86-498D-D4F9-2BCB-AC01B1A4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60" y="457200"/>
            <a:ext cx="4814046" cy="5419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00D89-717A-D004-4482-BF19E154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76" y="161364"/>
            <a:ext cx="6530786" cy="4155142"/>
          </a:xfrm>
          <a:prstGeom prst="rect">
            <a:avLst/>
          </a:prstGeom>
        </p:spPr>
      </p:pic>
      <p:sp>
        <p:nvSpPr>
          <p:cNvPr id="10" name="Arrow: Bent-Up 9">
            <a:extLst>
              <a:ext uri="{FF2B5EF4-FFF2-40B4-BE49-F238E27FC236}">
                <a16:creationId xmlns:a16="http://schemas.microsoft.com/office/drawing/2014/main" id="{504C3E57-E5EB-E0B6-F450-FF77A5737C47}"/>
              </a:ext>
            </a:extLst>
          </p:cNvPr>
          <p:cNvSpPr/>
          <p:nvPr/>
        </p:nvSpPr>
        <p:spPr>
          <a:xfrm>
            <a:off x="5163671" y="4733365"/>
            <a:ext cx="753035" cy="4303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844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3BDF03-55CD-B04A-ADAB-E6D53E7E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0" y="1452282"/>
            <a:ext cx="5620870" cy="4558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BD0F1-AF28-A077-9947-7B703D45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9" y="188259"/>
            <a:ext cx="6288741" cy="4343399"/>
          </a:xfrm>
          <a:prstGeom prst="rect">
            <a:avLst/>
          </a:prstGeom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6468BAEF-67E5-7B6D-FA0B-52ADD29667C5}"/>
              </a:ext>
            </a:extLst>
          </p:cNvPr>
          <p:cNvSpPr/>
          <p:nvPr/>
        </p:nvSpPr>
        <p:spPr>
          <a:xfrm>
            <a:off x="5862918" y="4706471"/>
            <a:ext cx="1183341" cy="72614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11995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2CA07C-3CC6-5EFC-48DE-9E9D86782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5" y="1411941"/>
            <a:ext cx="5419164" cy="46392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F926AC-BFF2-9232-41E2-0E066662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05" y="107577"/>
            <a:ext cx="6342529" cy="4141694"/>
          </a:xfrm>
          <a:prstGeom prst="rect">
            <a:avLst/>
          </a:prstGeom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8ADE3174-3DDE-B6FE-161C-443AB1BC7036}"/>
              </a:ext>
            </a:extLst>
          </p:cNvPr>
          <p:cNvSpPr/>
          <p:nvPr/>
        </p:nvSpPr>
        <p:spPr>
          <a:xfrm>
            <a:off x="5688105" y="4383741"/>
            <a:ext cx="1264024" cy="4840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4498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F1554-E0CD-D9E7-5A71-9905676F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8" y="255494"/>
            <a:ext cx="11685494" cy="60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67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80AE0-B3A1-3910-8F80-AC7FBA20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4" y="968187"/>
            <a:ext cx="11927541" cy="5607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A51D87-331B-B591-494D-F4F3199B22DB}"/>
              </a:ext>
            </a:extLst>
          </p:cNvPr>
          <p:cNvSpPr txBox="1"/>
          <p:nvPr/>
        </p:nvSpPr>
        <p:spPr>
          <a:xfrm>
            <a:off x="1116106" y="121024"/>
            <a:ext cx="6952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CTF2</a:t>
            </a:r>
            <a:endParaRPr lang="en-PH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895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1DD7A2-1181-2758-FA3A-B1A344E2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" y="993541"/>
            <a:ext cx="5540190" cy="48709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ED249F-7C6F-2D26-1997-7842A7BC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242047"/>
            <a:ext cx="6317596" cy="3657600"/>
          </a:xfrm>
          <a:prstGeom prst="rect">
            <a:avLst/>
          </a:prstGeom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15EA6BE7-3CD1-1B18-2C81-99CBA7CD25D6}"/>
              </a:ext>
            </a:extLst>
          </p:cNvPr>
          <p:cNvSpPr/>
          <p:nvPr/>
        </p:nvSpPr>
        <p:spPr>
          <a:xfrm>
            <a:off x="5755341" y="4101353"/>
            <a:ext cx="777408" cy="48409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4171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2A06CA-3564-F6DC-3F71-6900D044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0787"/>
            <a:ext cx="11725835" cy="57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72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A7C71C-7C20-2328-7E34-E5FF4D5F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353608"/>
            <a:ext cx="11658600" cy="6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82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EEC58F-D3E0-F943-D98D-67CBC65E20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7119" y="2447364"/>
            <a:ext cx="10482916" cy="2555409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Computer system</a:t>
            </a:r>
            <a:endParaRPr lang="en-PH" sz="6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248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146C4-4418-4DE6-74D2-A4C9D1168C1C}"/>
              </a:ext>
            </a:extLst>
          </p:cNvPr>
          <p:cNvSpPr txBox="1"/>
          <p:nvPr/>
        </p:nvSpPr>
        <p:spPr>
          <a:xfrm>
            <a:off x="618565" y="0"/>
            <a:ext cx="5123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CTF 3</a:t>
            </a:r>
            <a:endParaRPr lang="en-PH" sz="4000" dirty="0">
              <a:latin typeface="Algerian" panose="04020705040A020607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6E809-6052-0F93-6987-D2AC2877D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8" y="707886"/>
            <a:ext cx="11577919" cy="57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78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CC002-7EDD-FD4A-ECE0-8ED96DC7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4" y="793376"/>
            <a:ext cx="5876363" cy="55074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701E0-BC9F-54C8-9464-3C3DE895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13" y="430306"/>
            <a:ext cx="5876363" cy="4545106"/>
          </a:xfrm>
          <a:prstGeom prst="rect">
            <a:avLst/>
          </a:prstGeom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5E228CA8-5EB0-878D-37C1-3F4B64749133}"/>
              </a:ext>
            </a:extLst>
          </p:cNvPr>
          <p:cNvSpPr/>
          <p:nvPr/>
        </p:nvSpPr>
        <p:spPr>
          <a:xfrm>
            <a:off x="6194613" y="5136776"/>
            <a:ext cx="1510552" cy="36307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8172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0B9DCB-4710-8506-E814-038220EA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9" y="174811"/>
            <a:ext cx="9776011" cy="58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1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0081B-EDC6-ECC7-0126-DA277CDE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7" y="400149"/>
            <a:ext cx="11510682" cy="56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49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CEE362-F1B1-8D6D-6287-EA0874FF8C14}"/>
              </a:ext>
            </a:extLst>
          </p:cNvPr>
          <p:cNvSpPr txBox="1"/>
          <p:nvPr/>
        </p:nvSpPr>
        <p:spPr>
          <a:xfrm>
            <a:off x="1411941" y="147917"/>
            <a:ext cx="407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CTF 4</a:t>
            </a:r>
            <a:endParaRPr lang="en-PH" sz="36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5393-E38F-B87D-1AB2-20094B1B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794248"/>
            <a:ext cx="11672048" cy="53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20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3124D1-0244-9B2E-6E0C-C29555D9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" y="1169894"/>
            <a:ext cx="6199094" cy="4823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0080B0-1B95-1161-866E-7A6A5638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72" y="259135"/>
            <a:ext cx="5777750" cy="4178394"/>
          </a:xfrm>
          <a:prstGeom prst="rect">
            <a:avLst/>
          </a:prstGeom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68043724-D86D-5375-43DA-FF2E55A6A474}"/>
              </a:ext>
            </a:extLst>
          </p:cNvPr>
          <p:cNvSpPr/>
          <p:nvPr/>
        </p:nvSpPr>
        <p:spPr>
          <a:xfrm>
            <a:off x="6427694" y="4679576"/>
            <a:ext cx="1385047" cy="4303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8263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B8C30-58D5-3DE6-5ECF-3F0BD197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523557"/>
            <a:ext cx="11430000" cy="53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3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90E1-B1DC-93C5-FBA6-908FDF25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CTF 1</a:t>
            </a:r>
            <a:endParaRPr lang="en-PH" sz="4000" dirty="0">
              <a:latin typeface="Algerian" panose="04020705040A02060702" pitchFamily="8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81CB0D-C9D6-3841-0468-BA86839C0845}"/>
              </a:ext>
            </a:extLst>
          </p:cNvPr>
          <p:cNvCxnSpPr/>
          <p:nvPr/>
        </p:nvCxnSpPr>
        <p:spPr>
          <a:xfrm>
            <a:off x="5298141" y="5392271"/>
            <a:ext cx="797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E809123-142B-707A-AFD2-853346DEB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097741"/>
            <a:ext cx="9224682" cy="43434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4A0E87-8AA6-02F6-4D61-D0B2F25F7E17}"/>
              </a:ext>
            </a:extLst>
          </p:cNvPr>
          <p:cNvCxnSpPr/>
          <p:nvPr/>
        </p:nvCxnSpPr>
        <p:spPr>
          <a:xfrm>
            <a:off x="5177118" y="5123329"/>
            <a:ext cx="9188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810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0AB4-2355-4737-C743-0D699D39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CTF 3</a:t>
            </a:r>
            <a:endParaRPr lang="en-PH" sz="4000" dirty="0">
              <a:latin typeface="Algerian" panose="04020705040A02060702" pitchFamily="8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EE7A8-5D3A-8D58-8FAD-A186269BB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272" y="2016125"/>
            <a:ext cx="10044952" cy="39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99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A9F5-9F55-B07F-7D04-FF0B3ED3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643154"/>
            <a:ext cx="9603275" cy="1049235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lgerian" panose="04020705040A02060702" pitchFamily="82" charset="0"/>
              </a:rPr>
              <a:t>ctF</a:t>
            </a:r>
            <a:r>
              <a:rPr lang="en-US" sz="4000" dirty="0">
                <a:latin typeface="Algerian" panose="04020705040A02060702" pitchFamily="82" charset="0"/>
              </a:rPr>
              <a:t> 3</a:t>
            </a:r>
            <a:endParaRPr lang="en-PH" sz="40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EE49F7-ADD5-7095-6EB0-120FD802A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260" y="2016125"/>
            <a:ext cx="9603274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3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A9D0-11D2-B58A-D36C-7E17F9F6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1.</a:t>
            </a:r>
            <a:endParaRPr lang="en-PH" sz="60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38FA-5053-927D-7F80-A48325BE2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38082"/>
            <a:ext cx="9603275" cy="3328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lgerian" panose="04020705040A02060702" pitchFamily="82" charset="0"/>
              </a:rPr>
              <a:t>WHAT IS COMPUTER SYSTEM?</a:t>
            </a:r>
            <a:endParaRPr lang="en-PH" sz="4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02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3104-6B0D-F366-FECE-872D1872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lgerian" panose="04020705040A02060702" pitchFamily="82" charset="0"/>
              </a:rPr>
              <a:t>Ctf</a:t>
            </a:r>
            <a:r>
              <a:rPr lang="en-US" sz="4000" dirty="0">
                <a:latin typeface="Algerian" panose="04020705040A02060702" pitchFamily="82" charset="0"/>
              </a:rPr>
              <a:t> 4</a:t>
            </a:r>
            <a:endParaRPr lang="en-PH" sz="40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F32BF1-F851-8B1B-B71F-126F8EA80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588" y="2016125"/>
            <a:ext cx="8955741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62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4E37A6-B54C-BC3D-F2EE-D0387355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>
                <a:latin typeface="Algerian" panose="04020705040A02060702" pitchFamily="82" charset="0"/>
              </a:rPr>
              <a:t>tHank</a:t>
            </a:r>
            <a:br>
              <a:rPr lang="en-US" sz="4000" dirty="0">
                <a:latin typeface="Algerian" panose="04020705040A02060702" pitchFamily="82" charset="0"/>
              </a:rPr>
            </a:br>
            <a:r>
              <a:rPr lang="en-US" sz="4000" dirty="0">
                <a:latin typeface="Algerian" panose="04020705040A02060702" pitchFamily="82" charset="0"/>
              </a:rPr>
              <a:t>you!</a:t>
            </a:r>
            <a:endParaRPr lang="en-PH" sz="4000" dirty="0">
              <a:latin typeface="Algerian" panose="04020705040A02060702" pitchFamily="8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0C839D-2C2C-4941-B7EE-4DD868B62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487706"/>
            <a:ext cx="9603275" cy="2286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lgerian" panose="04020705040A02060702" pitchFamily="82" charset="0"/>
              </a:rPr>
              <a:t>STUDENT: 4110E241</a:t>
            </a:r>
            <a:endParaRPr lang="en-PH" sz="2800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PH" sz="2800" dirty="0">
                <a:latin typeface="Algerian" panose="04020705040A02060702" pitchFamily="82" charset="0"/>
              </a:rPr>
              <a:t>TEACHER: MY DEAR GREAT  TEACHER</a:t>
            </a:r>
            <a:endParaRPr lang="en-US"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7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0021-7880-FA05-B80A-78D99644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DF739-561C-D601-987D-32435D8C9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24242"/>
                </a:solidFill>
                <a:effectLst/>
                <a:latin typeface="Verdana" panose="020B0604030504040204" pitchFamily="34" charset="0"/>
              </a:rPr>
              <a:t>A computer system is a basic, complete and functional hardware and software setup with everything needed to implement computing performance.</a:t>
            </a:r>
          </a:p>
          <a:p>
            <a:r>
              <a:rPr lang="en-US" b="0" i="0" dirty="0">
                <a:solidFill>
                  <a:srgbClr val="424242"/>
                </a:solidFill>
                <a:effectLst/>
                <a:latin typeface="Verdana" panose="020B0604030504040204" pitchFamily="34" charset="0"/>
              </a:rPr>
              <a:t>A computer system is a basic, complete and functional hardware and software setup with everything needed to implement computing performance.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456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A01F-4C1D-F387-88F8-C0FFBB3C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E65C1-ACB6-F003-B420-745C3D6BB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259" y="2177490"/>
            <a:ext cx="7324463" cy="3449638"/>
          </a:xfrm>
        </p:spPr>
      </p:pic>
    </p:spTree>
    <p:extLst>
      <p:ext uri="{BB962C8B-B14F-4D97-AF65-F5344CB8AC3E}">
        <p14:creationId xmlns:p14="http://schemas.microsoft.com/office/powerpoint/2010/main" val="260350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E522-7BB9-0D49-79BE-3D0610E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Computer System</a:t>
            </a:r>
            <a:br>
              <a:rPr lang="en-US" altLang="zh-TW" dirty="0"/>
            </a:br>
            <a:r>
              <a:rPr lang="en-US" altLang="zh-TW" dirty="0"/>
              <a:t>UAV ==</a:t>
            </a:r>
            <a:r>
              <a:rPr lang="zh-TW" altLang="en-US" dirty="0"/>
              <a:t> </a:t>
            </a:r>
            <a:r>
              <a:rPr lang="en-US" altLang="zh-TW" dirty="0"/>
              <a:t>unmanned aerial vehicle == </a:t>
            </a:r>
            <a:r>
              <a:rPr lang="zh-TW" altLang="en-US" dirty="0"/>
              <a:t>無人機</a:t>
            </a:r>
            <a:endParaRPr lang="en-P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94FF17-8ED2-FEDD-CFC3-AA1EDDB5C0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2913" y="2011363"/>
            <a:ext cx="4594799" cy="344805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630387-1304-AE7B-3E79-FEDE24CB48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3500" y="2190531"/>
            <a:ext cx="4645025" cy="309606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DE30FEE-4854-977C-68C8-C372E9E5A25C}"/>
              </a:ext>
            </a:extLst>
          </p:cNvPr>
          <p:cNvSpPr txBox="1">
            <a:spLocks/>
          </p:cNvSpPr>
          <p:nvPr/>
        </p:nvSpPr>
        <p:spPr>
          <a:xfrm>
            <a:off x="1458809" y="804889"/>
            <a:ext cx="9605635" cy="105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Computer System</a:t>
            </a:r>
            <a:br>
              <a:rPr lang="en-US" altLang="zh-TW" dirty="0"/>
            </a:br>
            <a:r>
              <a:rPr lang="en-US" altLang="zh-TW" dirty="0"/>
              <a:t>UAV ==</a:t>
            </a:r>
            <a:r>
              <a:rPr lang="zh-TW" altLang="en-US" dirty="0"/>
              <a:t> </a:t>
            </a:r>
            <a:r>
              <a:rPr lang="en-US" altLang="zh-TW" dirty="0"/>
              <a:t>unmanned aerial vehicle == </a:t>
            </a:r>
            <a:r>
              <a:rPr lang="zh-TW" altLang="en-US" dirty="0"/>
              <a:t>無人機</a:t>
            </a:r>
            <a:endParaRPr lang="en-PH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2EF8BB1-9EF6-6387-0B55-EB3E998B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92" y="2190531"/>
            <a:ext cx="4645025" cy="30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A99CD-C465-3BE9-EDDD-BD644374B7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804863"/>
            <a:ext cx="4585447" cy="1036637"/>
          </a:xfrm>
        </p:spPr>
        <p:txBody>
          <a:bodyPr>
            <a:normAutofit fontScale="90000"/>
          </a:bodyPr>
          <a:lstStyle/>
          <a:p>
            <a:br>
              <a:rPr lang="en-PH" sz="1200" b="1" i="0" dirty="0">
                <a:solidFill>
                  <a:srgbClr val="444444"/>
                </a:solidFill>
                <a:effectLst/>
                <a:latin typeface="Roboto Slab" panose="020B0604020202020204" pitchFamily="2" charset="0"/>
              </a:rPr>
            </a:br>
            <a:br>
              <a:rPr lang="en-PH" sz="2200" b="1" i="0" dirty="0">
                <a:solidFill>
                  <a:srgbClr val="444444"/>
                </a:solidFill>
                <a:effectLst/>
                <a:latin typeface="Algerian" panose="04020705040A02060702" pitchFamily="82" charset="0"/>
              </a:rPr>
            </a:br>
            <a:br>
              <a:rPr lang="en-US" sz="5300" dirty="0">
                <a:latin typeface="Algerian" panose="04020705040A02060702" pitchFamily="82" charset="0"/>
              </a:rPr>
            </a:br>
            <a:br>
              <a:rPr lang="en-US" sz="1200" b="0" i="0" dirty="0">
                <a:effectLst/>
                <a:latin typeface="Segoe UI Historic" panose="020B0502040204020203" pitchFamily="34" charset="0"/>
              </a:rPr>
            </a:br>
            <a:br>
              <a:rPr lang="en-US" sz="1200" b="0" i="0" dirty="0">
                <a:effectLst/>
                <a:latin typeface="Segoe UI Historic" panose="020B0502040204020203" pitchFamily="34" charset="0"/>
              </a:rPr>
            </a:br>
            <a:br>
              <a:rPr lang="en-US" sz="1200" b="0" i="0" dirty="0">
                <a:effectLst/>
                <a:latin typeface="Segoe UI Historic" panose="020B0502040204020203" pitchFamily="34" charset="0"/>
              </a:rPr>
            </a:br>
            <a:r>
              <a:rPr lang="en-US" sz="3200" b="0" i="0" dirty="0">
                <a:effectLst/>
                <a:latin typeface="Segoe UI Historic" panose="020B0502040204020203" pitchFamily="34" charset="0"/>
              </a:rPr>
              <a:t>                                           </a:t>
            </a:r>
            <a:br>
              <a:rPr lang="en-US" sz="3200" b="0" i="0" dirty="0">
                <a:effectLst/>
                <a:latin typeface="Segoe UI Historic" panose="020B0502040204020203" pitchFamily="34" charset="0"/>
              </a:rPr>
            </a:b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21797-261C-F450-DF89-D2640872DDAC}"/>
              </a:ext>
            </a:extLst>
          </p:cNvPr>
          <p:cNvSpPr txBox="1"/>
          <p:nvPr/>
        </p:nvSpPr>
        <p:spPr>
          <a:xfrm>
            <a:off x="3052482" y="3251057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Segoe UI Historic" panose="020B0502040204020203" pitchFamily="34" charset="0"/>
              </a:rPr>
              <a:t> </a:t>
            </a:r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4FD1B0-46CD-45EB-4393-EF046B8E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929" y="242047"/>
            <a:ext cx="5124450" cy="24877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F14F8-C60E-9409-F44E-EB163E87E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929" y="2948827"/>
            <a:ext cx="5124450" cy="3219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BADF1F-BBA2-D123-9BE2-47E42BD8E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328143"/>
            <a:ext cx="4938150" cy="36579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3C8765-CFA8-5AFF-5DE1-7B68CA2663F6}"/>
              </a:ext>
            </a:extLst>
          </p:cNvPr>
          <p:cNvSpPr txBox="1"/>
          <p:nvPr/>
        </p:nvSpPr>
        <p:spPr>
          <a:xfrm>
            <a:off x="682719" y="848967"/>
            <a:ext cx="54595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dirty="0">
                <a:latin typeface="Algerian" panose="04020705040A02060702" pitchFamily="82" charset="0"/>
              </a:rPr>
              <a:t>Computer system</a:t>
            </a:r>
            <a:br>
              <a:rPr lang="en-PH" sz="2800" dirty="0">
                <a:latin typeface="Algerian" panose="04020705040A02060702" pitchFamily="82" charset="0"/>
              </a:rPr>
            </a:br>
            <a:r>
              <a:rPr lang="en-PH" sz="2800" dirty="0">
                <a:latin typeface="Algerian" panose="04020705040A02060702" pitchFamily="82" charset="0"/>
              </a:rPr>
              <a:t>google cloud</a:t>
            </a:r>
          </a:p>
        </p:txBody>
      </p:sp>
    </p:spTree>
    <p:extLst>
      <p:ext uri="{BB962C8B-B14F-4D97-AF65-F5344CB8AC3E}">
        <p14:creationId xmlns:p14="http://schemas.microsoft.com/office/powerpoint/2010/main" val="391854337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350</TotalTime>
  <Words>768</Words>
  <Application>Microsoft Office PowerPoint</Application>
  <PresentationFormat>Widescreen</PresentationFormat>
  <Paragraphs>97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inherit</vt:lpstr>
      <vt:lpstr>Algerian</vt:lpstr>
      <vt:lpstr>arial</vt:lpstr>
      <vt:lpstr>arial</vt:lpstr>
      <vt:lpstr>Arial Narrow</vt:lpstr>
      <vt:lpstr>Gill Sans MT</vt:lpstr>
      <vt:lpstr>Roboto Slab</vt:lpstr>
      <vt:lpstr>Segoe UI Historic</vt:lpstr>
      <vt:lpstr>Verdana</vt:lpstr>
      <vt:lpstr>Wingdings</vt:lpstr>
      <vt:lpstr>Gallery</vt:lpstr>
      <vt:lpstr>COMPUTER SYSTEM: A TOUR </vt:lpstr>
      <vt:lpstr>AGENDA</vt:lpstr>
      <vt:lpstr>AGENDA</vt:lpstr>
      <vt:lpstr>Computer system</vt:lpstr>
      <vt:lpstr>1.</vt:lpstr>
      <vt:lpstr>COMPUTER SYSTEM</vt:lpstr>
      <vt:lpstr>Computer system</vt:lpstr>
      <vt:lpstr>Computer System UAV == unmanned aerial vehicle == 無人機</vt:lpstr>
      <vt:lpstr>                                                  </vt:lpstr>
      <vt:lpstr>Computer system I(Industrial Control System,ICS)                                                                                    https://blog.trendmicro.com.tw/?p=67721</vt:lpstr>
      <vt:lpstr>Computer network</vt:lpstr>
      <vt:lpstr>computer hardware Raspberry Pi 4 </vt:lpstr>
      <vt:lpstr>Computer hardware  iphone</vt:lpstr>
      <vt:lpstr>Computer hardware von neuman architecture</vt:lpstr>
      <vt:lpstr>Memory hierarchy https://en.wikipedia.org/wiki/Memory.hierarchy</vt:lpstr>
      <vt:lpstr>PRINCIPLE OF LOCALITY</vt:lpstr>
      <vt:lpstr>RAM VS ROM</vt:lpstr>
      <vt:lpstr>Dram vs sram</vt:lpstr>
      <vt:lpstr>PowerPoint Presentation</vt:lpstr>
      <vt:lpstr>COMPUTER SOFTWARE: OPERATING SYSTEM</vt:lpstr>
      <vt:lpstr>WHAT IS OPERATION SYSTEM(OS)</vt:lpstr>
      <vt:lpstr>KIND OF OS</vt:lpstr>
      <vt:lpstr>SERVICE/FUNCTION PROVIDED BY OS</vt:lpstr>
      <vt:lpstr>PowerPoint Presentation</vt:lpstr>
      <vt:lpstr>PowerPoint Presentation</vt:lpstr>
      <vt:lpstr>LINUX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CTF 1</vt:lpstr>
      <vt:lpstr>CTF 3</vt:lpstr>
      <vt:lpstr>ctF 3</vt:lpstr>
      <vt:lpstr>Ctf 4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SYSTEM: A TOUR</dc:title>
  <dc:creator>joannamae juyad</dc:creator>
  <cp:lastModifiedBy>joannamae juyad</cp:lastModifiedBy>
  <cp:revision>2</cp:revision>
  <dcterms:created xsi:type="dcterms:W3CDTF">2023-01-04T20:34:40Z</dcterms:created>
  <dcterms:modified xsi:type="dcterms:W3CDTF">2023-01-11T11:33:26Z</dcterms:modified>
</cp:coreProperties>
</file>